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321" r:id="rId4"/>
    <p:sldId id="326" r:id="rId5"/>
    <p:sldId id="32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000"/>
    <a:srgbClr val="F2BE45"/>
    <a:srgbClr val="FF2929"/>
    <a:srgbClr val="F2C70E"/>
    <a:srgbClr val="FFC000"/>
    <a:srgbClr val="919191"/>
    <a:srgbClr val="E8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7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1F11D-71AE-415C-ADEF-D0D9C6796130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A1410-4759-4453-9DF0-64B436998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4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A1410-4759-4453-9DF0-64B436998B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5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A1410-4759-4453-9DF0-64B436998B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43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A1410-4759-4453-9DF0-64B436998B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9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A1410-4759-4453-9DF0-64B436998B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50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A1410-4759-4453-9DF0-64B436998B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8B4A9-AA56-2F1A-DAC4-9084EE011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D8468E-5C55-0763-C4C4-3AFE0E8E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A521-262B-F875-1636-73E422BD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D4786-1E1D-0FB8-52BF-9D0AED73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28ED1-612F-2653-353A-8A10A51D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8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8FCBE-750D-A3B0-2347-64DB484E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4D9CF2-0344-0242-1C35-77E1770A5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D1F1A-0324-26F0-7A5E-BE3A76BD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DD2C-2997-8F16-5A67-0F71BC22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3023-9160-CD61-DFD0-4801A8D1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88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15E5A3-1A70-DA9A-3999-893EDEBF0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03701-912B-0F7D-AA09-7EF6FF12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C38F8-AC17-ABCA-61D4-7847C7BB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327DCF-BBEC-4045-B923-32E15322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1642E5-54F5-BC9D-182A-B862633E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5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A2D6B-A533-EFED-E4D1-E54279D1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4E17E-B74C-3CE5-AEC6-F1101F3CB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02EA6-524D-51C3-DBD4-6E1D511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53CA0-2B38-A7C0-BB87-251047B7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10A42-0927-84E8-6CFB-EF65A0D6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1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E8859-D76B-0389-60D0-B43B66AB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915EB5-CBBF-B60E-83DE-1E7CEBF9E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FD8E03-6056-7CDD-2B15-7876FFC7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C5D62F-3DD5-91AA-178C-96B18CF5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D5035-F16E-D96C-760F-BACC0189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39F4D-29E9-C309-3171-73043449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E1B84-48BC-A996-FD6E-B38F29308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ED4F9-C0B2-FD1E-3CA4-CFCF1F2F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605345-81C1-67A3-B9AD-F7DB58E4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C3E6DC-1BE0-DF5B-0B91-C375131B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00711-4B02-5442-AC74-E8636E89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9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19FB4-9273-B6DB-58B2-320C4B87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C044C2-314E-DD6C-78AD-0F85373A4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8AAC0C-AD5F-CCCA-9434-F01684DF4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C81D6F-2B93-35B2-6928-03A38E8A2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EF997C-7A27-55FB-306E-09781F0F4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6B13A5-1DDE-9DEE-99D2-261BC1FE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35061B-E556-E7A4-26E1-25ED4937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74465C-45A9-7BC0-B8FB-E1E2C5F5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D330C-88B4-1229-7042-379D8432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E5BC5A-CC2F-CAEF-682B-48A60ECC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C2925A-AEA8-A70E-D639-1D95A9EC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6E6DCC-996A-9B03-2405-86E4735E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34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A41A6A-B250-D0F1-658B-DD1E46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2A89B6-8958-FF16-500C-65DA35C6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51B869-39CD-E47F-9740-7C0898D7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9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06051-AED6-6021-59F9-BBE3DE7C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A4299-0AE4-34DA-5805-48639522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85412-EC0B-BAA9-8557-5F59C86BB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F8EF84-A1D8-1DF9-E51C-13CDA502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D053E4-0CD6-261F-658D-370D198D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5F7D8-77B2-F8E5-CC8C-76E548CA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2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01BF7-C6D7-2409-2016-B7F29A00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11A955-BABE-D3DA-140B-C4B867ED4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A2C99A-21B7-8DC7-92A9-6ACA2DCDF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111454-20DA-F028-263D-E125030D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CD2EA1-D8D3-1D82-DB96-5092D6A3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EB1323-73ED-670E-EFD6-04C9181D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5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AB13B0-C278-C737-6DA6-3D37BAEF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D334BB-C35B-BB38-1E85-1987D2F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77CA7-17FD-AA9E-65EF-F5723E485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A34F5-8142-4480-AAB4-2CE2FFDE266D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550BAE-8E72-3AFE-FE8F-AD3ACA73A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8D1B81-E006-AD6B-B334-FC7FCA232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4F375-8B84-4E5C-8281-DB04D31F2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78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5.svg"/><Relationship Id="rId4" Type="http://schemas.openxmlformats.org/officeDocument/2006/relationships/image" Target="../media/image2.jp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游戏机&#10;&#10;描述已自动生成">
            <a:extLst>
              <a:ext uri="{FF2B5EF4-FFF2-40B4-BE49-F238E27FC236}">
                <a16:creationId xmlns:a16="http://schemas.microsoft.com/office/drawing/2014/main" id="{D4D49537-B23E-BFFC-0C35-9DFE87303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建筑与房屋的城市空拍图&#10;&#10;描述已自动生成">
            <a:extLst>
              <a:ext uri="{FF2B5EF4-FFF2-40B4-BE49-F238E27FC236}">
                <a16:creationId xmlns:a16="http://schemas.microsoft.com/office/drawing/2014/main" id="{EC861460-3675-404A-63C4-363F3DD724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749"/>
          <a:stretch/>
        </p:blipFill>
        <p:spPr>
          <a:xfrm flipH="1">
            <a:off x="-141430" y="0"/>
            <a:ext cx="13346423" cy="6962775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6C6996A-D5DB-ABEF-7CE5-6960F1850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7637" r="37258" b="27260"/>
          <a:stretch/>
        </p:blipFill>
        <p:spPr>
          <a:xfrm>
            <a:off x="-74752" y="4480274"/>
            <a:ext cx="12266751" cy="2482501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BE16BCA4-9599-C84F-59BA-41813AB9A6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5648"/>
          <a:stretch/>
        </p:blipFill>
        <p:spPr>
          <a:xfrm rot="20973746">
            <a:off x="9380183" y="-1081779"/>
            <a:ext cx="3433408" cy="313699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A9C6B0-9F64-ADC6-161A-46C2032F6585}"/>
              </a:ext>
            </a:extLst>
          </p:cNvPr>
          <p:cNvSpPr txBox="1"/>
          <p:nvPr/>
        </p:nvSpPr>
        <p:spPr>
          <a:xfrm>
            <a:off x="843874" y="1967520"/>
            <a:ext cx="11009313" cy="197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40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计算机与信息安全学院</a:t>
            </a:r>
            <a:endParaRPr lang="en-US" altLang="zh-CN" sz="4000" dirty="0">
              <a:solidFill>
                <a:srgbClr val="F2BE4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endParaRPr lang="en-US" altLang="zh-CN" sz="4000" dirty="0">
              <a:solidFill>
                <a:srgbClr val="F2BE4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ts val="5000"/>
              </a:lnSpc>
            </a:pPr>
            <a:r>
              <a:rPr lang="en-US" altLang="zh-CN" sz="40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</a:t>
            </a:r>
            <a:r>
              <a:rPr lang="zh-CN" altLang="en-US" sz="40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年暑期“三下乡”社会实践活动出征仪式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A17CCE-5D03-C644-E368-BF9D2B2D01B1}"/>
              </a:ext>
            </a:extLst>
          </p:cNvPr>
          <p:cNvSpPr txBox="1"/>
          <p:nvPr/>
        </p:nvSpPr>
        <p:spPr>
          <a:xfrm>
            <a:off x="5226904" y="4062638"/>
            <a:ext cx="1909764" cy="63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</a:t>
            </a: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7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月</a:t>
            </a: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日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5435DDF-5CDF-EEAA-A41F-4347C0DB06A1}"/>
              </a:ext>
            </a:extLst>
          </p:cNvPr>
          <p:cNvGrpSpPr/>
          <p:nvPr/>
        </p:nvGrpSpPr>
        <p:grpSpPr>
          <a:xfrm>
            <a:off x="3261228" y="677109"/>
            <a:ext cx="9118907" cy="1094447"/>
            <a:chOff x="304046" y="381928"/>
            <a:chExt cx="10042415" cy="1205286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6011B56B-1005-F115-E312-117237BA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046" y="381928"/>
              <a:ext cx="1188998" cy="1205286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6EB899A-EAE8-EE91-48AD-0B7FEB526BB4}"/>
                </a:ext>
              </a:extLst>
            </p:cNvPr>
            <p:cNvGrpSpPr/>
            <p:nvPr/>
          </p:nvGrpSpPr>
          <p:grpSpPr>
            <a:xfrm>
              <a:off x="1281129" y="487518"/>
              <a:ext cx="9065332" cy="837352"/>
              <a:chOff x="5336905" y="10459"/>
              <a:chExt cx="2203468" cy="447631"/>
            </a:xfrm>
          </p:grpSpPr>
          <p:sp>
            <p:nvSpPr>
              <p:cNvPr id="36" name="TextBox 3">
                <a:extLst>
                  <a:ext uri="{FF2B5EF4-FFF2-40B4-BE49-F238E27FC236}">
                    <a16:creationId xmlns:a16="http://schemas.microsoft.com/office/drawing/2014/main" id="{F3C01F4B-1AA9-A38F-68DA-91A595C252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6905" y="10459"/>
                <a:ext cx="2203468" cy="344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2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计算机与信息安全学院</a:t>
                </a:r>
                <a:endParaRPr lang="en-US" altLang="zh-CN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38" name="TextBox 3">
                <a:extLst>
                  <a:ext uri="{FF2B5EF4-FFF2-40B4-BE49-F238E27FC236}">
                    <a16:creationId xmlns:a16="http://schemas.microsoft.com/office/drawing/2014/main" id="{9E240F17-2DE0-536F-7A93-54BB612761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6905" y="295016"/>
                <a:ext cx="1330752" cy="163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Aharoni" panose="020B0604020202020204" pitchFamily="2" charset="-79"/>
                    <a:ea typeface="思源宋体 Medium" panose="02020500000000000000" pitchFamily="18" charset="-122"/>
                    <a:cs typeface="Aharoni" panose="020B0604020202020204" pitchFamily="2" charset="-79"/>
                  </a:rPr>
                  <a:t> School of Computer Science and Information Security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47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游戏机&#10;&#10;描述已自动生成">
            <a:extLst>
              <a:ext uri="{FF2B5EF4-FFF2-40B4-BE49-F238E27FC236}">
                <a16:creationId xmlns:a16="http://schemas.microsoft.com/office/drawing/2014/main" id="{51050053-74B9-BDC8-6396-656CD35E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 descr="建筑与房屋的城市空拍图&#10;&#10;描述已自动生成">
            <a:extLst>
              <a:ext uri="{FF2B5EF4-FFF2-40B4-BE49-F238E27FC236}">
                <a16:creationId xmlns:a16="http://schemas.microsoft.com/office/drawing/2014/main" id="{396B5D16-EB79-12B9-3826-A1FECAAED0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t="1642" r="-26840" b="-1642"/>
          <a:stretch/>
        </p:blipFill>
        <p:spPr>
          <a:xfrm flipH="1">
            <a:off x="-6027419" y="0"/>
            <a:ext cx="22164674" cy="69627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AFBB5C-1391-12C1-6411-EAC1405AADE7}"/>
              </a:ext>
            </a:extLst>
          </p:cNvPr>
          <p:cNvSpPr txBox="1"/>
          <p:nvPr/>
        </p:nvSpPr>
        <p:spPr>
          <a:xfrm>
            <a:off x="1236577" y="2798575"/>
            <a:ext cx="9718845" cy="141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zh-CN" altLang="en-US" sz="44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计算机与信息安全学院</a:t>
            </a:r>
            <a:endParaRPr lang="en-US" altLang="zh-CN" sz="4400" dirty="0">
              <a:solidFill>
                <a:srgbClr val="F2BE4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algn="ctr">
              <a:lnSpc>
                <a:spcPts val="5300"/>
              </a:lnSpc>
            </a:pPr>
            <a:r>
              <a:rPr lang="en-US" altLang="zh-CN" sz="44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2021</a:t>
            </a:r>
            <a:r>
              <a:rPr lang="zh-CN" altLang="en-US" sz="44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年暑期社会实践成果展示</a:t>
            </a:r>
          </a:p>
        </p:txBody>
      </p:sp>
      <p:pic>
        <p:nvPicPr>
          <p:cNvPr id="21" name="图片 20" descr="动物的头&#10;&#10;低可信度描述已自动生成">
            <a:extLst>
              <a:ext uri="{FF2B5EF4-FFF2-40B4-BE49-F238E27FC236}">
                <a16:creationId xmlns:a16="http://schemas.microsoft.com/office/drawing/2014/main" id="{2BA75C72-81E4-7CFF-34AE-1163E90A7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7" t="18549" r="65639" b="23803"/>
          <a:stretch/>
        </p:blipFill>
        <p:spPr>
          <a:xfrm>
            <a:off x="1180943" y="2690812"/>
            <a:ext cx="1638300" cy="2143125"/>
          </a:xfrm>
          <a:prstGeom prst="rect">
            <a:avLst/>
          </a:prstGeom>
        </p:spPr>
      </p:pic>
      <p:pic>
        <p:nvPicPr>
          <p:cNvPr id="25" name="图片 24" descr="动物的头&#10;&#10;低可信度描述已自动生成">
            <a:extLst>
              <a:ext uri="{FF2B5EF4-FFF2-40B4-BE49-F238E27FC236}">
                <a16:creationId xmlns:a16="http://schemas.microsoft.com/office/drawing/2014/main" id="{02837F61-8E36-2561-AAF5-CE6352773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7" t="18549" r="65639" b="23803"/>
          <a:stretch/>
        </p:blipFill>
        <p:spPr>
          <a:xfrm flipH="1">
            <a:off x="9523417" y="2690812"/>
            <a:ext cx="1555605" cy="2034948"/>
          </a:xfrm>
          <a:prstGeom prst="rect">
            <a:avLst/>
          </a:prstGeom>
        </p:spPr>
      </p:pic>
      <p:sp>
        <p:nvSpPr>
          <p:cNvPr id="219" name="星形: 五角 218">
            <a:extLst>
              <a:ext uri="{FF2B5EF4-FFF2-40B4-BE49-F238E27FC236}">
                <a16:creationId xmlns:a16="http://schemas.microsoft.com/office/drawing/2014/main" id="{7BC93063-E337-C3E9-5C43-AE6C8B0EFD0E}"/>
              </a:ext>
            </a:extLst>
          </p:cNvPr>
          <p:cNvSpPr/>
          <p:nvPr/>
        </p:nvSpPr>
        <p:spPr>
          <a:xfrm>
            <a:off x="4561527" y="4589048"/>
            <a:ext cx="317500" cy="31750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星形: 五角 224">
            <a:extLst>
              <a:ext uri="{FF2B5EF4-FFF2-40B4-BE49-F238E27FC236}">
                <a16:creationId xmlns:a16="http://schemas.microsoft.com/office/drawing/2014/main" id="{BF358C34-BD4F-7A56-7FF4-1A6CE18F7057}"/>
              </a:ext>
            </a:extLst>
          </p:cNvPr>
          <p:cNvSpPr/>
          <p:nvPr/>
        </p:nvSpPr>
        <p:spPr>
          <a:xfrm>
            <a:off x="5829499" y="4573589"/>
            <a:ext cx="317500" cy="31750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星形: 五角 226">
            <a:extLst>
              <a:ext uri="{FF2B5EF4-FFF2-40B4-BE49-F238E27FC236}">
                <a16:creationId xmlns:a16="http://schemas.microsoft.com/office/drawing/2014/main" id="{216066EB-7BC4-CB17-06B3-7FA3C648AB49}"/>
              </a:ext>
            </a:extLst>
          </p:cNvPr>
          <p:cNvSpPr/>
          <p:nvPr/>
        </p:nvSpPr>
        <p:spPr>
          <a:xfrm>
            <a:off x="7097471" y="4573589"/>
            <a:ext cx="317500" cy="31750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6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图片 1035" descr="雪山的风景&#10;&#10;描述已自动生成">
            <a:extLst>
              <a:ext uri="{FF2B5EF4-FFF2-40B4-BE49-F238E27FC236}">
                <a16:creationId xmlns:a16="http://schemas.microsoft.com/office/drawing/2014/main" id="{D1B29D29-9120-A380-1D99-F125BF5CB1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0" name="图片 1029" descr="图片包含 游戏机&#10;&#10;描述已自动生成">
            <a:extLst>
              <a:ext uri="{FF2B5EF4-FFF2-40B4-BE49-F238E27FC236}">
                <a16:creationId xmlns:a16="http://schemas.microsoft.com/office/drawing/2014/main" id="{1808F780-5521-3CF7-2FD6-7143853DA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69"/>
          <a:stretch/>
        </p:blipFill>
        <p:spPr>
          <a:xfrm>
            <a:off x="0" y="0"/>
            <a:ext cx="12192000" cy="1792108"/>
          </a:xfrm>
          <a:prstGeom prst="rect">
            <a:avLst/>
          </a:prstGeom>
        </p:spPr>
      </p:pic>
      <p:grpSp>
        <p:nvGrpSpPr>
          <p:cNvPr id="1042" name="组合 1041">
            <a:extLst>
              <a:ext uri="{FF2B5EF4-FFF2-40B4-BE49-F238E27FC236}">
                <a16:creationId xmlns:a16="http://schemas.microsoft.com/office/drawing/2014/main" id="{217A2DDF-70B4-43BF-BCA2-3128609D7943}"/>
              </a:ext>
            </a:extLst>
          </p:cNvPr>
          <p:cNvGrpSpPr/>
          <p:nvPr/>
        </p:nvGrpSpPr>
        <p:grpSpPr>
          <a:xfrm>
            <a:off x="837799" y="1374167"/>
            <a:ext cx="3234150" cy="3512300"/>
            <a:chOff x="839788" y="1522236"/>
            <a:chExt cx="2952750" cy="3206698"/>
          </a:xfrm>
          <a:scene3d>
            <a:camera prst="perspectiveRight"/>
            <a:lightRig rig="contrasting" dir="t"/>
          </a:scene3d>
        </p:grpSpPr>
        <p:sp>
          <p:nvSpPr>
            <p:cNvPr id="1039" name="矩形: 圆角 1038">
              <a:extLst>
                <a:ext uri="{FF2B5EF4-FFF2-40B4-BE49-F238E27FC236}">
                  <a16:creationId xmlns:a16="http://schemas.microsoft.com/office/drawing/2014/main" id="{EC69120B-71AF-407C-AA8E-232EF633AF89}"/>
                </a:ext>
              </a:extLst>
            </p:cNvPr>
            <p:cNvSpPr/>
            <p:nvPr/>
          </p:nvSpPr>
          <p:spPr>
            <a:xfrm>
              <a:off x="839788" y="1671971"/>
              <a:ext cx="2952750" cy="305696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A865F">
                        <a:alpha val="44000"/>
                      </a:srgbClr>
                    </a:gs>
                    <a:gs pos="100000">
                      <a:srgbClr val="CA865F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Roboto Bold"/>
                <a:ea typeface="思源黑体 CN Regular"/>
                <a:cs typeface="+mn-cs"/>
              </a:endParaRPr>
            </a:p>
          </p:txBody>
        </p:sp>
        <p:sp>
          <p:nvSpPr>
            <p:cNvPr id="1040" name="矩形: 圆顶角 1039">
              <a:extLst>
                <a:ext uri="{FF2B5EF4-FFF2-40B4-BE49-F238E27FC236}">
                  <a16:creationId xmlns:a16="http://schemas.microsoft.com/office/drawing/2014/main" id="{D1443F7A-F064-44BE-87D6-AC5A50789738}"/>
                </a:ext>
              </a:extLst>
            </p:cNvPr>
            <p:cNvSpPr/>
            <p:nvPr/>
          </p:nvSpPr>
          <p:spPr>
            <a:xfrm>
              <a:off x="839788" y="1522236"/>
              <a:ext cx="2952750" cy="21918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2BE45"/>
                </a:gs>
                <a:gs pos="100000">
                  <a:srgbClr val="FFC00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F1230AA0-5962-463D-87C2-3F9DB9F65D89}"/>
              </a:ext>
            </a:extLst>
          </p:cNvPr>
          <p:cNvGrpSpPr/>
          <p:nvPr/>
        </p:nvGrpSpPr>
        <p:grpSpPr>
          <a:xfrm>
            <a:off x="4462199" y="1399938"/>
            <a:ext cx="3234150" cy="3512300"/>
            <a:chOff x="839788" y="1522236"/>
            <a:chExt cx="2952750" cy="3206698"/>
          </a:xfrm>
        </p:grpSpPr>
        <p:sp>
          <p:nvSpPr>
            <p:cNvPr id="370" name="矩形: 圆角 369">
              <a:extLst>
                <a:ext uri="{FF2B5EF4-FFF2-40B4-BE49-F238E27FC236}">
                  <a16:creationId xmlns:a16="http://schemas.microsoft.com/office/drawing/2014/main" id="{0FEFA602-8EB1-4605-9F7C-A041E0D00475}"/>
                </a:ext>
              </a:extLst>
            </p:cNvPr>
            <p:cNvSpPr/>
            <p:nvPr/>
          </p:nvSpPr>
          <p:spPr>
            <a:xfrm>
              <a:off x="839788" y="1671971"/>
              <a:ext cx="2952750" cy="305696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A865F">
                        <a:alpha val="44000"/>
                      </a:srgbClr>
                    </a:gs>
                    <a:gs pos="100000">
                      <a:srgbClr val="CA865F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Roboto Bold"/>
                <a:ea typeface="思源黑体 CN Regular"/>
                <a:cs typeface="+mn-cs"/>
              </a:endParaRPr>
            </a:p>
          </p:txBody>
        </p:sp>
        <p:sp>
          <p:nvSpPr>
            <p:cNvPr id="371" name="矩形: 圆顶角 370">
              <a:extLst>
                <a:ext uri="{FF2B5EF4-FFF2-40B4-BE49-F238E27FC236}">
                  <a16:creationId xmlns:a16="http://schemas.microsoft.com/office/drawing/2014/main" id="{CE952F01-20C5-4205-A8DB-ABE3F9C6BED0}"/>
                </a:ext>
              </a:extLst>
            </p:cNvPr>
            <p:cNvSpPr/>
            <p:nvPr/>
          </p:nvSpPr>
          <p:spPr>
            <a:xfrm>
              <a:off x="839788" y="1522236"/>
              <a:ext cx="2952750" cy="21918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D3462B64-C37D-4755-A3B7-42FCBDCD44D2}"/>
              </a:ext>
            </a:extLst>
          </p:cNvPr>
          <p:cNvGrpSpPr/>
          <p:nvPr/>
        </p:nvGrpSpPr>
        <p:grpSpPr>
          <a:xfrm>
            <a:off x="8086599" y="1308467"/>
            <a:ext cx="3234150" cy="3512300"/>
            <a:chOff x="839788" y="1522236"/>
            <a:chExt cx="2952750" cy="3206698"/>
          </a:xfrm>
          <a:scene3d>
            <a:camera prst="perspectiveLeft"/>
            <a:lightRig rig="contrasting" dir="t"/>
          </a:scene3d>
        </p:grpSpPr>
        <p:sp>
          <p:nvSpPr>
            <p:cNvPr id="374" name="矩形: 圆角 373">
              <a:extLst>
                <a:ext uri="{FF2B5EF4-FFF2-40B4-BE49-F238E27FC236}">
                  <a16:creationId xmlns:a16="http://schemas.microsoft.com/office/drawing/2014/main" id="{1CF51AB0-3906-476F-A8A6-65F5808A9BD2}"/>
                </a:ext>
              </a:extLst>
            </p:cNvPr>
            <p:cNvSpPr/>
            <p:nvPr/>
          </p:nvSpPr>
          <p:spPr>
            <a:xfrm>
              <a:off x="839788" y="1671971"/>
              <a:ext cx="2952750" cy="305696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A865F">
                        <a:alpha val="44000"/>
                      </a:srgbClr>
                    </a:gs>
                    <a:gs pos="100000">
                      <a:srgbClr val="CA865F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Roboto Bold"/>
                <a:ea typeface="思源黑体 CN Regular"/>
                <a:cs typeface="+mn-cs"/>
              </a:endParaRPr>
            </a:p>
          </p:txBody>
        </p:sp>
        <p:sp>
          <p:nvSpPr>
            <p:cNvPr id="375" name="矩形: 圆顶角 374">
              <a:extLst>
                <a:ext uri="{FF2B5EF4-FFF2-40B4-BE49-F238E27FC236}">
                  <a16:creationId xmlns:a16="http://schemas.microsoft.com/office/drawing/2014/main" id="{B8194435-0A2F-451D-B073-46A6D627C45C}"/>
                </a:ext>
              </a:extLst>
            </p:cNvPr>
            <p:cNvSpPr/>
            <p:nvPr/>
          </p:nvSpPr>
          <p:spPr>
            <a:xfrm>
              <a:off x="839788" y="1522236"/>
              <a:ext cx="2952750" cy="21918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FC000"/>
                </a:gs>
                <a:gs pos="100000">
                  <a:srgbClr val="D2A00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314" name="椭圆 313" hidden="1">
            <a:extLst>
              <a:ext uri="{FF2B5EF4-FFF2-40B4-BE49-F238E27FC236}">
                <a16:creationId xmlns:a16="http://schemas.microsoft.com/office/drawing/2014/main" id="{EBF92B5A-95AA-4A15-946C-8D8980AF11CF}"/>
              </a:ext>
            </a:extLst>
          </p:cNvPr>
          <p:cNvSpPr/>
          <p:nvPr/>
        </p:nvSpPr>
        <p:spPr>
          <a:xfrm>
            <a:off x="4022457" y="5253142"/>
            <a:ext cx="4147086" cy="52624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88B2A47-82E3-419A-8376-73F1A6755C51}"/>
              </a:ext>
            </a:extLst>
          </p:cNvPr>
          <p:cNvSpPr/>
          <p:nvPr/>
        </p:nvSpPr>
        <p:spPr>
          <a:xfrm>
            <a:off x="744489" y="45825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实践环节</a:t>
            </a: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EC936E29-6C69-47DA-8D34-FC1CFAECF29A}"/>
              </a:ext>
            </a:extLst>
          </p:cNvPr>
          <p:cNvSpPr txBox="1"/>
          <p:nvPr/>
        </p:nvSpPr>
        <p:spPr>
          <a:xfrm>
            <a:off x="982370" y="1895635"/>
            <a:ext cx="3018129" cy="25019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ight"/>
              <a:lightRig rig="contrasting" dir="t"/>
            </a:scene3d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实践前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B2E40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、团队报备：队长通过“中青校园”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app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建立团队，队员加入团队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、介绍信：需要的团队或个人填写并打印出来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日下午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00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完成盖章</a:t>
            </a: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178E3FB3-A94A-4BBC-B616-9426BDA3E807}"/>
              </a:ext>
            </a:extLst>
          </p:cNvPr>
          <p:cNvSpPr txBox="1"/>
          <p:nvPr/>
        </p:nvSpPr>
        <p:spPr>
          <a:xfrm>
            <a:off x="4748030" y="1910168"/>
            <a:ext cx="2845840" cy="1504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实践中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B2E40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algn="l">
              <a:defRPr/>
            </a:pPr>
            <a:endParaRPr lang="en-US" altLang="zh-CN" sz="1800" dirty="0">
              <a:solidFill>
                <a:srgbClr val="7B2E40"/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algn="l">
              <a:defRPr/>
            </a:pPr>
            <a:r>
              <a:rPr lang="zh-CN" altLang="en-US" sz="18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及时提交活动新闻稿</a:t>
            </a:r>
            <a:r>
              <a:rPr lang="en-US" altLang="zh-CN" sz="18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lang="zh-CN" altLang="en-US" sz="18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自拟新闻，用于发学院新闻</a:t>
            </a:r>
            <a:r>
              <a:rPr lang="en-US" altLang="zh-CN" sz="18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endParaRPr lang="zh-CN" altLang="en-US" sz="1800" dirty="0">
              <a:solidFill>
                <a:srgbClr val="7B2E40"/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A79275-882D-4C98-8DBC-70E2D7D5F77E}"/>
              </a:ext>
            </a:extLst>
          </p:cNvPr>
          <p:cNvSpPr txBox="1"/>
          <p:nvPr/>
        </p:nvSpPr>
        <p:spPr>
          <a:xfrm>
            <a:off x="8224816" y="1904321"/>
            <a:ext cx="2774873" cy="16124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contrasting" dir="t"/>
            </a:scene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B2E40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实践后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B2E40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srgbClr val="7B2E40"/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成果提交要求，见下页</a:t>
            </a:r>
            <a:r>
              <a:rPr lang="en-US" altLang="zh-CN" sz="2000" dirty="0">
                <a:solidFill>
                  <a:srgbClr val="7B2E40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PPT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B2E40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BB914CE1-C2CF-A0DE-51C0-9D09EFEAFD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6" t="47572" r="42796" b="27325"/>
          <a:stretch/>
        </p:blipFill>
        <p:spPr>
          <a:xfrm>
            <a:off x="553990" y="4127938"/>
            <a:ext cx="10800211" cy="23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00B4B6D-CF04-4FAC-A297-493344A40DB7}"/>
              </a:ext>
            </a:extLst>
          </p:cNvPr>
          <p:cNvSpPr/>
          <p:nvPr/>
        </p:nvSpPr>
        <p:spPr>
          <a:xfrm>
            <a:off x="6472948" y="1309834"/>
            <a:ext cx="2724382" cy="42671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5400000" sx="98000" sy="98000" algn="t" rotWithShape="0">
              <a:schemeClr val="accent1">
                <a:lumMod val="7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270A19-99D4-4521-9466-86DF85B7B0F0}"/>
              </a:ext>
            </a:extLst>
          </p:cNvPr>
          <p:cNvSpPr/>
          <p:nvPr/>
        </p:nvSpPr>
        <p:spPr>
          <a:xfrm>
            <a:off x="3553061" y="1296419"/>
            <a:ext cx="2724382" cy="4286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65100" dir="5400000" sx="98000" sy="98000" algn="t" rotWithShape="0">
              <a:schemeClr val="accent1">
                <a:lumMod val="7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2272797B-C7D1-F7F7-13B9-01D43755F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69"/>
          <a:stretch/>
        </p:blipFill>
        <p:spPr>
          <a:xfrm>
            <a:off x="0" y="0"/>
            <a:ext cx="12192000" cy="179210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1CC42A5-0B44-E5E7-4DDA-3EAE532B9BC0}"/>
              </a:ext>
            </a:extLst>
          </p:cNvPr>
          <p:cNvSpPr/>
          <p:nvPr/>
        </p:nvSpPr>
        <p:spPr>
          <a:xfrm>
            <a:off x="6468418" y="1278085"/>
            <a:ext cx="2724380" cy="845749"/>
          </a:xfrm>
          <a:prstGeom prst="rect">
            <a:avLst/>
          </a:prstGeom>
          <a:gradFill flip="none" rotWithShape="1">
            <a:gsLst>
              <a:gs pos="100000">
                <a:srgbClr val="D2A000"/>
              </a:gs>
              <a:gs pos="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823CBC-BBEA-800F-6D23-C485991B7856}"/>
              </a:ext>
            </a:extLst>
          </p:cNvPr>
          <p:cNvSpPr/>
          <p:nvPr/>
        </p:nvSpPr>
        <p:spPr>
          <a:xfrm>
            <a:off x="3553060" y="1273622"/>
            <a:ext cx="2724380" cy="845749"/>
          </a:xfrm>
          <a:prstGeom prst="rect">
            <a:avLst/>
          </a:prstGeom>
          <a:gradFill flip="none" rotWithShape="1">
            <a:gsLst>
              <a:gs pos="100000">
                <a:srgbClr val="D2A000"/>
              </a:gs>
              <a:gs pos="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E5DFBDC-AFB5-4420-9616-7280C57A242B}"/>
              </a:ext>
            </a:extLst>
          </p:cNvPr>
          <p:cNvGrpSpPr/>
          <p:nvPr/>
        </p:nvGrpSpPr>
        <p:grpSpPr>
          <a:xfrm>
            <a:off x="63370" y="1267696"/>
            <a:ext cx="3284880" cy="4315249"/>
            <a:chOff x="839788" y="1480457"/>
            <a:chExt cx="4029315" cy="4828269"/>
          </a:xfrm>
          <a:effectLst>
            <a:outerShdw blurRad="330200" dist="165100" dir="5400000" sx="98000" sy="98000" algn="t" rotWithShape="0">
              <a:schemeClr val="accent1">
                <a:lumMod val="75000"/>
                <a:alpha val="36000"/>
              </a:schemeClr>
            </a:outerShdw>
          </a:effectLst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3F1B102-A725-4243-89EE-E778EDAE2534}"/>
                </a:ext>
              </a:extLst>
            </p:cNvPr>
            <p:cNvSpPr/>
            <p:nvPr/>
          </p:nvSpPr>
          <p:spPr>
            <a:xfrm>
              <a:off x="839788" y="2347082"/>
              <a:ext cx="1039812" cy="3961644"/>
            </a:xfrm>
            <a:prstGeom prst="roundRect">
              <a:avLst>
                <a:gd name="adj" fmla="val 16300"/>
              </a:avLst>
            </a:prstGeom>
            <a:gradFill>
              <a:gsLst>
                <a:gs pos="0">
                  <a:srgbClr val="FFC000"/>
                </a:gs>
                <a:gs pos="100000">
                  <a:srgbClr val="F2BE45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889600-33BE-4821-8802-1DE045212367}"/>
                </a:ext>
              </a:extLst>
            </p:cNvPr>
            <p:cNvSpPr/>
            <p:nvPr/>
          </p:nvSpPr>
          <p:spPr>
            <a:xfrm>
              <a:off x="1631624" y="1480457"/>
              <a:ext cx="3237479" cy="482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EB2585D-24E5-431C-A9F7-ED7B15ADFD4A}"/>
              </a:ext>
            </a:extLst>
          </p:cNvPr>
          <p:cNvSpPr/>
          <p:nvPr/>
        </p:nvSpPr>
        <p:spPr>
          <a:xfrm>
            <a:off x="605497" y="40647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成果提交要求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AFDF89-7192-495D-A1AD-C4D4A306B34F}"/>
              </a:ext>
            </a:extLst>
          </p:cNvPr>
          <p:cNvSpPr txBox="1"/>
          <p:nvPr/>
        </p:nvSpPr>
        <p:spPr>
          <a:xfrm>
            <a:off x="830865" y="2175645"/>
            <a:ext cx="2373630" cy="186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、团队注册截图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2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、调研报告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、社会实践活动情况表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选交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47393A">
                  <a:alpha val="91000"/>
                </a:srgbClr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、其他材料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各大媒体新闻报导、活动照片、小视频等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b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</a:b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、年级统计表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211F484-E108-4F2D-A84A-7DB1D1D61AEE}"/>
              </a:ext>
            </a:extLst>
          </p:cNvPr>
          <p:cNvCxnSpPr>
            <a:cxnSpLocks/>
          </p:cNvCxnSpPr>
          <p:nvPr/>
        </p:nvCxnSpPr>
        <p:spPr>
          <a:xfrm>
            <a:off x="810359" y="4060674"/>
            <a:ext cx="2559177" cy="1"/>
          </a:xfrm>
          <a:prstGeom prst="line">
            <a:avLst/>
          </a:prstGeom>
          <a:ln w="9525">
            <a:solidFill>
              <a:schemeClr val="accent2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98A5A73-727C-4E29-9732-EF8CE8F1F729}"/>
              </a:ext>
            </a:extLst>
          </p:cNvPr>
          <p:cNvCxnSpPr>
            <a:cxnSpLocks/>
          </p:cNvCxnSpPr>
          <p:nvPr/>
        </p:nvCxnSpPr>
        <p:spPr>
          <a:xfrm>
            <a:off x="3553060" y="4051382"/>
            <a:ext cx="2724380" cy="5959"/>
          </a:xfrm>
          <a:prstGeom prst="line">
            <a:avLst/>
          </a:prstGeom>
          <a:ln w="9525">
            <a:solidFill>
              <a:schemeClr val="accent2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9BD3B5-1934-41F5-8223-68A3BEFB750F}"/>
              </a:ext>
            </a:extLst>
          </p:cNvPr>
          <p:cNvSpPr txBox="1"/>
          <p:nvPr/>
        </p:nvSpPr>
        <p:spPr>
          <a:xfrm>
            <a:off x="-55408" y="2517235"/>
            <a:ext cx="87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实践后提交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454668-2200-45E4-98C4-4582AB8FF56B}"/>
              </a:ext>
            </a:extLst>
          </p:cNvPr>
          <p:cNvSpPr/>
          <p:nvPr/>
        </p:nvSpPr>
        <p:spPr>
          <a:xfrm>
            <a:off x="703738" y="1250753"/>
            <a:ext cx="2639337" cy="845749"/>
          </a:xfrm>
          <a:prstGeom prst="rect">
            <a:avLst/>
          </a:prstGeom>
          <a:gradFill flip="none" rotWithShape="1">
            <a:gsLst>
              <a:gs pos="100000">
                <a:srgbClr val="D2A000"/>
              </a:gs>
              <a:gs pos="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F87351-538F-4029-809E-C913D4245E4F}"/>
              </a:ext>
            </a:extLst>
          </p:cNvPr>
          <p:cNvSpPr txBox="1"/>
          <p:nvPr/>
        </p:nvSpPr>
        <p:spPr>
          <a:xfrm>
            <a:off x="719183" y="1457682"/>
            <a:ext cx="2704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党史实践团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EB64A7-BF54-49D2-BB12-6FA48A1875A7}"/>
              </a:ext>
            </a:extLst>
          </p:cNvPr>
          <p:cNvSpPr txBox="1"/>
          <p:nvPr/>
        </p:nvSpPr>
        <p:spPr>
          <a:xfrm>
            <a:off x="3567394" y="1502145"/>
            <a:ext cx="2877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家风家教实践团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23651B-C3C9-4543-9B0E-BC43FEC64CF5}"/>
              </a:ext>
            </a:extLst>
          </p:cNvPr>
          <p:cNvSpPr txBox="1"/>
          <p:nvPr/>
        </p:nvSpPr>
        <p:spPr>
          <a:xfrm>
            <a:off x="6422907" y="1502145"/>
            <a:ext cx="280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乡村振兴科教团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C44AC6-4271-7B01-DC61-F4BC3451007B}"/>
              </a:ext>
            </a:extLst>
          </p:cNvPr>
          <p:cNvSpPr/>
          <p:nvPr/>
        </p:nvSpPr>
        <p:spPr>
          <a:xfrm>
            <a:off x="9693950" y="88142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重点团队单独通知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632506-FD0A-088F-FBEF-ED2BB38BF859}"/>
              </a:ext>
            </a:extLst>
          </p:cNvPr>
          <p:cNvSpPr/>
          <p:nvPr/>
        </p:nvSpPr>
        <p:spPr>
          <a:xfrm>
            <a:off x="9347327" y="1328167"/>
            <a:ext cx="2724382" cy="4242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65100" dir="5400000" sx="98000" sy="98000" algn="t" rotWithShape="0">
              <a:schemeClr val="accent1">
                <a:lumMod val="7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0D8FAC-B415-33E2-FEDD-B3FF8E77C0C6}"/>
              </a:ext>
            </a:extLst>
          </p:cNvPr>
          <p:cNvSpPr/>
          <p:nvPr/>
        </p:nvSpPr>
        <p:spPr>
          <a:xfrm>
            <a:off x="9342797" y="1296418"/>
            <a:ext cx="2724380" cy="845749"/>
          </a:xfrm>
          <a:prstGeom prst="rect">
            <a:avLst/>
          </a:prstGeom>
          <a:gradFill flip="none" rotWithShape="1">
            <a:gsLst>
              <a:gs pos="100000">
                <a:srgbClr val="D2A000"/>
              </a:gs>
              <a:gs pos="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CD1C783-CB8F-6D9D-95DF-3857EE5708BF}"/>
              </a:ext>
            </a:extLst>
          </p:cNvPr>
          <p:cNvSpPr txBox="1"/>
          <p:nvPr/>
        </p:nvSpPr>
        <p:spPr>
          <a:xfrm>
            <a:off x="3567393" y="2195741"/>
            <a:ext cx="2627951" cy="186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、团队注册截图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2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、调研报告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、社会实践活动情况表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选交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47393A">
                  <a:alpha val="91000"/>
                </a:srgbClr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、其他材料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各大媒体新闻报导、活动照片、小视频等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b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</a:b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、年级统计表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69EE13-895A-E58C-C81E-A9C83D7A7258}"/>
              </a:ext>
            </a:extLst>
          </p:cNvPr>
          <p:cNvSpPr txBox="1"/>
          <p:nvPr/>
        </p:nvSpPr>
        <p:spPr>
          <a:xfrm>
            <a:off x="6483960" y="2195741"/>
            <a:ext cx="2627951" cy="186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、团队注册截图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2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、调研报告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3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、社会实践活动情况表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选交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47393A">
                  <a:alpha val="91000"/>
                </a:srgbClr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、其他材料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各大媒体新闻报导、活动照片、小视频等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b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</a:b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、年级统计表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9944BB-945F-B5B7-08E1-6159C1A5809A}"/>
              </a:ext>
            </a:extLst>
          </p:cNvPr>
          <p:cNvSpPr txBox="1"/>
          <p:nvPr/>
        </p:nvSpPr>
        <p:spPr>
          <a:xfrm>
            <a:off x="9273885" y="1498952"/>
            <a:ext cx="280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“返家乡”实践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41C26BD-60BF-2E40-0249-456F96180298}"/>
              </a:ext>
            </a:extLst>
          </p:cNvPr>
          <p:cNvSpPr txBox="1"/>
          <p:nvPr/>
        </p:nvSpPr>
        <p:spPr>
          <a:xfrm>
            <a:off x="9391703" y="2206782"/>
            <a:ext cx="2497798" cy="186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、团队注册截图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2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、调研报告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3</a:t>
            </a:r>
            <a:r>
              <a: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、社会实践活动情况表（必交）</a:t>
            </a: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4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、其他材料（各大媒体新闻报导、活动照片、小视频等）</a:t>
            </a:r>
            <a:b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</a:b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47393A">
                    <a:alpha val="91000"/>
                  </a:srgbClr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、年级统计表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282BBD8-5EB1-5C88-81FB-762347696BBA}"/>
              </a:ext>
            </a:extLst>
          </p:cNvPr>
          <p:cNvCxnSpPr>
            <a:cxnSpLocks/>
          </p:cNvCxnSpPr>
          <p:nvPr/>
        </p:nvCxnSpPr>
        <p:spPr>
          <a:xfrm>
            <a:off x="6485783" y="4055504"/>
            <a:ext cx="2724380" cy="5959"/>
          </a:xfrm>
          <a:prstGeom prst="line">
            <a:avLst/>
          </a:prstGeom>
          <a:ln w="9525">
            <a:solidFill>
              <a:schemeClr val="accent2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8A2EC93-24E1-CD81-9FF2-31827D646B60}"/>
              </a:ext>
            </a:extLst>
          </p:cNvPr>
          <p:cNvCxnSpPr>
            <a:cxnSpLocks/>
          </p:cNvCxnSpPr>
          <p:nvPr/>
        </p:nvCxnSpPr>
        <p:spPr>
          <a:xfrm>
            <a:off x="9349594" y="4062570"/>
            <a:ext cx="2724380" cy="5959"/>
          </a:xfrm>
          <a:prstGeom prst="line">
            <a:avLst/>
          </a:prstGeom>
          <a:ln w="9525">
            <a:solidFill>
              <a:schemeClr val="accent2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7C301E-DF59-D078-1376-7E09312EFB28}"/>
              </a:ext>
            </a:extLst>
          </p:cNvPr>
          <p:cNvGrpSpPr/>
          <p:nvPr/>
        </p:nvGrpSpPr>
        <p:grpSpPr>
          <a:xfrm>
            <a:off x="-16860" y="5113880"/>
            <a:ext cx="12182090" cy="459316"/>
            <a:chOff x="120291" y="5448088"/>
            <a:chExt cx="12182090" cy="45931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EDC56B-1E6D-471B-94A2-C24D9B9A1E1E}"/>
                </a:ext>
              </a:extLst>
            </p:cNvPr>
            <p:cNvSpPr txBox="1"/>
            <p:nvPr/>
          </p:nvSpPr>
          <p:spPr>
            <a:xfrm>
              <a:off x="827224" y="5487289"/>
              <a:ext cx="2849203" cy="42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9750" marR="0" lvl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7B2E40">
                      <a:alpha val="91000"/>
                    </a:srgb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701355513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B3CF3F-391C-48CB-9982-AE7FE2F80304}"/>
                </a:ext>
              </a:extLst>
            </p:cNvPr>
            <p:cNvSpPr txBox="1"/>
            <p:nvPr/>
          </p:nvSpPr>
          <p:spPr>
            <a:xfrm>
              <a:off x="120291" y="5531452"/>
              <a:ext cx="787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QQ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群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A7F7478-BD04-554C-AE3A-266A66DA5F9D}"/>
                </a:ext>
              </a:extLst>
            </p:cNvPr>
            <p:cNvSpPr txBox="1"/>
            <p:nvPr/>
          </p:nvSpPr>
          <p:spPr>
            <a:xfrm>
              <a:off x="3560399" y="5449891"/>
              <a:ext cx="2849203" cy="42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9750" marR="0" lvl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7B2E40">
                      <a:alpha val="91000"/>
                    </a:srgb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513735612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F8FA865-CFB2-EFAF-0C85-D1F09532D66E}"/>
                </a:ext>
              </a:extLst>
            </p:cNvPr>
            <p:cNvSpPr txBox="1"/>
            <p:nvPr/>
          </p:nvSpPr>
          <p:spPr>
            <a:xfrm>
              <a:off x="6575844" y="5448088"/>
              <a:ext cx="2849203" cy="42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9750" marR="0" lvl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7B2E40">
                      <a:alpha val="91000"/>
                    </a:srgb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675115113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457DCF8-0D46-B5D6-2004-9B61455EF876}"/>
                </a:ext>
              </a:extLst>
            </p:cNvPr>
            <p:cNvSpPr txBox="1"/>
            <p:nvPr/>
          </p:nvSpPr>
          <p:spPr>
            <a:xfrm>
              <a:off x="9453178" y="5449578"/>
              <a:ext cx="2849203" cy="42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9750" marR="0" lvl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7B2E40">
                      <a:alpha val="91000"/>
                    </a:srgbClr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rPr>
                <a:t>483221696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6F3D8FD5-0F62-5237-CCB4-5EBD192551CD}"/>
              </a:ext>
            </a:extLst>
          </p:cNvPr>
          <p:cNvSpPr txBox="1"/>
          <p:nvPr/>
        </p:nvSpPr>
        <p:spPr>
          <a:xfrm>
            <a:off x="-39253" y="4279548"/>
            <a:ext cx="87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/>
                </a:solidFill>
                <a:latin typeface="Roboto"/>
                <a:ea typeface="思源黑体 CN Regular"/>
              </a:rPr>
              <a:t>年委负责人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FB60590-5123-77D6-450F-DC8CB2A28044}"/>
              </a:ext>
            </a:extLst>
          </p:cNvPr>
          <p:cNvSpPr txBox="1"/>
          <p:nvPr/>
        </p:nvSpPr>
        <p:spPr>
          <a:xfrm>
            <a:off x="718190" y="4123560"/>
            <a:ext cx="2559177" cy="110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吴河山</a:t>
            </a:r>
            <a:r>
              <a:rPr lang="zh-CN" altLang="en-US" sz="1600" dirty="0">
                <a:solidFill>
                  <a:srgbClr val="7B2E40">
                    <a:alpha val="91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韦梅香</a:t>
            </a:r>
          </a:p>
          <a:p>
            <a:pPr marL="6975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隋鲁豫、李奋勇、吴蜀魏</a:t>
            </a:r>
            <a:r>
              <a:rPr lang="zh-CN" altLang="en-US" sz="1600" dirty="0">
                <a:solidFill>
                  <a:srgbClr val="7B2E40">
                    <a:alpha val="91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聂正涛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F7BADC3-F13D-00D5-DCFB-BB22DE18F561}"/>
              </a:ext>
            </a:extLst>
          </p:cNvPr>
          <p:cNvSpPr txBox="1"/>
          <p:nvPr/>
        </p:nvSpPr>
        <p:spPr>
          <a:xfrm>
            <a:off x="4412402" y="4374788"/>
            <a:ext cx="937932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叶金凤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1A2F6B2-2063-A973-1D9A-9A38514C09BE}"/>
              </a:ext>
            </a:extLst>
          </p:cNvPr>
          <p:cNvSpPr txBox="1"/>
          <p:nvPr/>
        </p:nvSpPr>
        <p:spPr>
          <a:xfrm>
            <a:off x="7342542" y="4403593"/>
            <a:ext cx="953734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隋鲁豫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3EA135A-2535-2158-CB9C-705BE7B0B139}"/>
              </a:ext>
            </a:extLst>
          </p:cNvPr>
          <p:cNvSpPr txBox="1"/>
          <p:nvPr/>
        </p:nvSpPr>
        <p:spPr>
          <a:xfrm>
            <a:off x="10223360" y="4403593"/>
            <a:ext cx="963253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75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B2E40">
                    <a:alpha val="91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韦雨庭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864833B-D714-CF92-F1F6-3897B59D81D8}"/>
              </a:ext>
            </a:extLst>
          </p:cNvPr>
          <p:cNvSpPr txBox="1"/>
          <p:nvPr/>
        </p:nvSpPr>
        <p:spPr>
          <a:xfrm>
            <a:off x="490908" y="5947309"/>
            <a:ext cx="11584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所有材料均以队伍为单位打包（“学号姓名”命名压缩包）好发给对应的管理年委</a:t>
            </a:r>
            <a:r>
              <a:rPr lang="en-US" altLang="zh-CN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会在对应群里通知</a:t>
            </a:r>
            <a:r>
              <a:rPr lang="en-US" altLang="zh-CN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)</a:t>
            </a:r>
            <a:br>
              <a:rPr lang="en-US" altLang="zh-CN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</a:br>
            <a:r>
              <a:rPr lang="zh-CN" altLang="en-US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压缩包内文件命名方式为“注册截图”、“报告名称</a:t>
            </a:r>
            <a:r>
              <a:rPr lang="en-US" altLang="zh-CN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调研报告”“社会实践活动情况表”“其他”</a:t>
            </a:r>
          </a:p>
        </p:txBody>
      </p:sp>
    </p:spTree>
    <p:extLst>
      <p:ext uri="{BB962C8B-B14F-4D97-AF65-F5344CB8AC3E}">
        <p14:creationId xmlns:p14="http://schemas.microsoft.com/office/powerpoint/2010/main" val="120697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游戏机&#10;&#10;描述已自动生成">
            <a:extLst>
              <a:ext uri="{FF2B5EF4-FFF2-40B4-BE49-F238E27FC236}">
                <a16:creationId xmlns:a16="http://schemas.microsoft.com/office/drawing/2014/main" id="{D4D49537-B23E-BFFC-0C35-9DFE87303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建筑与房屋的城市空拍图&#10;&#10;描述已自动生成">
            <a:extLst>
              <a:ext uri="{FF2B5EF4-FFF2-40B4-BE49-F238E27FC236}">
                <a16:creationId xmlns:a16="http://schemas.microsoft.com/office/drawing/2014/main" id="{EC861460-3675-404A-63C4-363F3DD724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749"/>
          <a:stretch/>
        </p:blipFill>
        <p:spPr>
          <a:xfrm flipH="1">
            <a:off x="-1154424" y="0"/>
            <a:ext cx="13346423" cy="6962775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6C6996A-D5DB-ABEF-7CE5-6960F1850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7637" r="37258" b="27260"/>
          <a:stretch/>
        </p:blipFill>
        <p:spPr>
          <a:xfrm>
            <a:off x="-74752" y="4480274"/>
            <a:ext cx="12266751" cy="248250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A9C6B0-9F64-ADC6-161A-46C2032F6585}"/>
              </a:ext>
            </a:extLst>
          </p:cNvPr>
          <p:cNvSpPr txBox="1"/>
          <p:nvPr/>
        </p:nvSpPr>
        <p:spPr>
          <a:xfrm>
            <a:off x="1303253" y="2733232"/>
            <a:ext cx="9718845" cy="69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40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</a:t>
            </a:r>
            <a:r>
              <a:rPr lang="zh-CN" altLang="en-US" sz="4000" dirty="0">
                <a:solidFill>
                  <a:srgbClr val="F2BE4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年暑期“三下乡”社会实践授旗仪式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A17CCE-5D03-C644-E368-BF9D2B2D01B1}"/>
              </a:ext>
            </a:extLst>
          </p:cNvPr>
          <p:cNvSpPr txBox="1"/>
          <p:nvPr/>
        </p:nvSpPr>
        <p:spPr>
          <a:xfrm>
            <a:off x="5518787" y="3795813"/>
            <a:ext cx="1909764" cy="63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</a:t>
            </a: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7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月</a:t>
            </a:r>
            <a:r>
              <a:rPr lang="en-US" altLang="zh-CN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</a:t>
            </a:r>
            <a:r>
              <a:rPr lang="zh-CN" altLang="en-US" sz="2000" dirty="0">
                <a:solidFill>
                  <a:srgbClr val="FFC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6BDC3D-AF15-B91E-6A76-DA3E064A4CF4}"/>
              </a:ext>
            </a:extLst>
          </p:cNvPr>
          <p:cNvGrpSpPr/>
          <p:nvPr/>
        </p:nvGrpSpPr>
        <p:grpSpPr>
          <a:xfrm>
            <a:off x="304046" y="381928"/>
            <a:ext cx="9118907" cy="1094447"/>
            <a:chOff x="304046" y="381928"/>
            <a:chExt cx="10042415" cy="1205286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00A49B7A-C12A-4618-13A0-3C248550D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4046" y="381928"/>
              <a:ext cx="1188998" cy="120528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B4B9125-8E2C-B5EE-F867-1E869F5043CB}"/>
                </a:ext>
              </a:extLst>
            </p:cNvPr>
            <p:cNvGrpSpPr/>
            <p:nvPr/>
          </p:nvGrpSpPr>
          <p:grpSpPr>
            <a:xfrm>
              <a:off x="1281129" y="487518"/>
              <a:ext cx="9065332" cy="837352"/>
              <a:chOff x="5336905" y="10459"/>
              <a:chExt cx="2203468" cy="447631"/>
            </a:xfrm>
          </p:grpSpPr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DCD5713E-373A-4FF8-1EE7-EB20D3BC1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6905" y="10459"/>
                <a:ext cx="2203468" cy="344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2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计算机与信息安全学院</a:t>
                </a:r>
                <a:endParaRPr lang="en-US" altLang="zh-CN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F5BEBDB8-6DF4-1DC6-274E-290E64363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6905" y="295016"/>
                <a:ext cx="1330752" cy="163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Aharoni" panose="020B0604020202020204" pitchFamily="2" charset="-79"/>
                    <a:ea typeface="思源宋体 Medium" panose="02020500000000000000" pitchFamily="18" charset="-122"/>
                    <a:cs typeface="Aharoni" panose="020B0604020202020204" pitchFamily="2" charset="-79"/>
                  </a:rPr>
                  <a:t> School of Computer Science and Information Security</a:t>
                </a:r>
              </a:p>
            </p:txBody>
          </p:sp>
        </p:grpSp>
      </p:grpSp>
      <p:pic>
        <p:nvPicPr>
          <p:cNvPr id="9" name="图形 8">
            <a:extLst>
              <a:ext uri="{FF2B5EF4-FFF2-40B4-BE49-F238E27FC236}">
                <a16:creationId xmlns:a16="http://schemas.microsoft.com/office/drawing/2014/main" id="{DF0FECD8-B4BF-6D05-504C-E3A4337D4F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75648"/>
          <a:stretch/>
        </p:blipFill>
        <p:spPr>
          <a:xfrm rot="20973746">
            <a:off x="8635255" y="-1013740"/>
            <a:ext cx="4252943" cy="388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419</Words>
  <Application>Microsoft Office PowerPoint</Application>
  <PresentationFormat>宽屏</PresentationFormat>
  <Paragraphs>62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等线</vt:lpstr>
      <vt:lpstr>等线 Light</vt:lpstr>
      <vt:lpstr>华文新魏</vt:lpstr>
      <vt:lpstr>思源黑体 CN Regular</vt:lpstr>
      <vt:lpstr>思源宋体 CN Heavy</vt:lpstr>
      <vt:lpstr>思源宋体 Heavy</vt:lpstr>
      <vt:lpstr>思源宋体 Medium</vt:lpstr>
      <vt:lpstr>Aharoni</vt:lpstr>
      <vt:lpstr>Arial</vt:lpstr>
      <vt:lpstr>Roboto</vt:lpstr>
      <vt:lpstr>Roboto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2</cp:revision>
  <dcterms:created xsi:type="dcterms:W3CDTF">2022-07-06T01:51:02Z</dcterms:created>
  <dcterms:modified xsi:type="dcterms:W3CDTF">2022-07-06T05:10:25Z</dcterms:modified>
</cp:coreProperties>
</file>